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7" r:id="rId3"/>
    <p:sldId id="257" r:id="rId4"/>
    <p:sldId id="258" r:id="rId5"/>
    <p:sldId id="259" r:id="rId6"/>
    <p:sldId id="260" r:id="rId7"/>
    <p:sldId id="274" r:id="rId8"/>
    <p:sldId id="268" r:id="rId9"/>
    <p:sldId id="261" r:id="rId10"/>
    <p:sldId id="262" r:id="rId11"/>
    <p:sldId id="263" r:id="rId12"/>
    <p:sldId id="264" r:id="rId13"/>
    <p:sldId id="265" r:id="rId14"/>
    <p:sldId id="266" r:id="rId15"/>
    <p:sldId id="269" r:id="rId16"/>
    <p:sldId id="276" r:id="rId17"/>
    <p:sldId id="277" r:id="rId18"/>
    <p:sldId id="278" r:id="rId19"/>
    <p:sldId id="275" r:id="rId20"/>
    <p:sldId id="270" r:id="rId21"/>
    <p:sldId id="271" r:id="rId22"/>
    <p:sldId id="272" r:id="rId23"/>
    <p:sldId id="279" r:id="rId24"/>
    <p:sldId id="273" r:id="rId2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637" autoAdjust="0"/>
    <p:restoredTop sz="94660"/>
  </p:normalViewPr>
  <p:slideViewPr>
    <p:cSldViewPr>
      <p:cViewPr varScale="1">
        <p:scale>
          <a:sx n="76" d="100"/>
          <a:sy n="76" d="100"/>
        </p:scale>
        <p:origin x="-600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8.xml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0.xml"/><Relationship Id="rId4" Type="http://schemas.openxmlformats.org/officeDocument/2006/relationships/tags" Target="../tags/tag9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56.xml"/><Relationship Id="rId2" Type="http://schemas.openxmlformats.org/officeDocument/2006/relationships/tags" Target="../tags/tag55.xml"/><Relationship Id="rId1" Type="http://schemas.openxmlformats.org/officeDocument/2006/relationships/tags" Target="../tags/tag54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58.xml"/><Relationship Id="rId4" Type="http://schemas.openxmlformats.org/officeDocument/2006/relationships/tags" Target="../tags/tag57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61.xml"/><Relationship Id="rId2" Type="http://schemas.openxmlformats.org/officeDocument/2006/relationships/tags" Target="../tags/tag60.xml"/><Relationship Id="rId1" Type="http://schemas.openxmlformats.org/officeDocument/2006/relationships/tags" Target="../tags/tag59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63.xml"/><Relationship Id="rId4" Type="http://schemas.openxmlformats.org/officeDocument/2006/relationships/tags" Target="../tags/tag6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13.xml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5.xml"/><Relationship Id="rId4" Type="http://schemas.openxmlformats.org/officeDocument/2006/relationships/tags" Target="../tags/tag14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18.xml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20.xml"/><Relationship Id="rId4" Type="http://schemas.openxmlformats.org/officeDocument/2006/relationships/tags" Target="../tags/tag19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23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22.xml"/><Relationship Id="rId1" Type="http://schemas.openxmlformats.org/officeDocument/2006/relationships/tags" Target="../tags/tag21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tags" Target="../tags/tag34.xml"/><Relationship Id="rId3" Type="http://schemas.openxmlformats.org/officeDocument/2006/relationships/tags" Target="../tags/tag29.xml"/><Relationship Id="rId7" Type="http://schemas.openxmlformats.org/officeDocument/2006/relationships/tags" Target="../tags/tag33.xml"/><Relationship Id="rId2" Type="http://schemas.openxmlformats.org/officeDocument/2006/relationships/tags" Target="../tags/tag28.xml"/><Relationship Id="rId1" Type="http://schemas.openxmlformats.org/officeDocument/2006/relationships/tags" Target="../tags/tag27.xml"/><Relationship Id="rId6" Type="http://schemas.openxmlformats.org/officeDocument/2006/relationships/tags" Target="../tags/tag32.xml"/><Relationship Id="rId5" Type="http://schemas.openxmlformats.org/officeDocument/2006/relationships/tags" Target="../tags/tag31.xml"/><Relationship Id="rId4" Type="http://schemas.openxmlformats.org/officeDocument/2006/relationships/tags" Target="../tags/tag30.xml"/><Relationship Id="rId9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37.xml"/><Relationship Id="rId2" Type="http://schemas.openxmlformats.org/officeDocument/2006/relationships/tags" Target="../tags/tag36.xml"/><Relationship Id="rId1" Type="http://schemas.openxmlformats.org/officeDocument/2006/relationships/tags" Target="../tags/tag35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38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41.xml"/><Relationship Id="rId2" Type="http://schemas.openxmlformats.org/officeDocument/2006/relationships/tags" Target="../tags/tag40.xml"/><Relationship Id="rId1" Type="http://schemas.openxmlformats.org/officeDocument/2006/relationships/tags" Target="../tags/tag39.xml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44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43.xml"/><Relationship Id="rId1" Type="http://schemas.openxmlformats.org/officeDocument/2006/relationships/tags" Target="../tags/tag42.xml"/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50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49.xml"/><Relationship Id="rId1" Type="http://schemas.openxmlformats.org/officeDocument/2006/relationships/tags" Target="../tags/tag48.xml"/><Relationship Id="rId6" Type="http://schemas.openxmlformats.org/officeDocument/2006/relationships/tags" Target="../tags/tag53.xml"/><Relationship Id="rId5" Type="http://schemas.openxmlformats.org/officeDocument/2006/relationships/tags" Target="../tags/tag52.xml"/><Relationship Id="rId4" Type="http://schemas.openxmlformats.org/officeDocument/2006/relationships/tags" Target="../tags/tag5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99F553B1-A367-4093-AC87-89E23FB7492E}" type="datetimeFigureOut">
              <a:rPr lang="en-US" smtClean="0"/>
              <a:t>3/2/2013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1F87B63B-8DFE-4A9D-953E-2C5059C635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9754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99F553B1-A367-4093-AC87-89E23FB7492E}" type="datetimeFigureOut">
              <a:rPr lang="en-US" smtClean="0"/>
              <a:t>3/2/2013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1F87B63B-8DFE-4A9D-953E-2C5059C635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7275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  <p:custDataLst>
              <p:tags r:id="rId1"/>
            </p:custDataLst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99F553B1-A367-4093-AC87-89E23FB7492E}" type="datetimeFigureOut">
              <a:rPr lang="en-US" smtClean="0"/>
              <a:t>3/2/2013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1F87B63B-8DFE-4A9D-953E-2C5059C635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0896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99F553B1-A367-4093-AC87-89E23FB7492E}" type="datetimeFigureOut">
              <a:rPr lang="en-US" smtClean="0"/>
              <a:t>3/2/2013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1F87B63B-8DFE-4A9D-953E-2C5059C635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2107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99F553B1-A367-4093-AC87-89E23FB7492E}" type="datetimeFigureOut">
              <a:rPr lang="en-US" smtClean="0"/>
              <a:t>3/2/2013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1F87B63B-8DFE-4A9D-953E-2C5059C635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54498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9F553B1-A367-4093-AC87-89E23FB7492E}" type="datetimeFigureOut">
              <a:rPr lang="en-US" smtClean="0"/>
              <a:t>3/2/2013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1F87B63B-8DFE-4A9D-953E-2C5059C635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6963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  <p:custDataLst>
              <p:tags r:id="rId4"/>
            </p:custDataLst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99F553B1-A367-4093-AC87-89E23FB7492E}" type="datetimeFigureOut">
              <a:rPr lang="en-US" smtClean="0"/>
              <a:t>3/2/2013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1F87B63B-8DFE-4A9D-953E-2C5059C635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022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99F553B1-A367-4093-AC87-89E23FB7492E}" type="datetimeFigureOut">
              <a:rPr lang="en-US" smtClean="0"/>
              <a:t>3/2/2013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1F87B63B-8DFE-4A9D-953E-2C5059C635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9260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99F553B1-A367-4093-AC87-89E23FB7492E}" type="datetimeFigureOut">
              <a:rPr lang="en-US" smtClean="0"/>
              <a:t>3/2/2013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1F87B63B-8DFE-4A9D-953E-2C5059C635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6609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9F553B1-A367-4093-AC87-89E23FB7492E}" type="datetimeFigureOut">
              <a:rPr lang="en-US" smtClean="0"/>
              <a:t>3/2/2013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1F87B63B-8DFE-4A9D-953E-2C5059C635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3873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9F553B1-A367-4093-AC87-89E23FB7492E}" type="datetimeFigureOut">
              <a:rPr lang="en-US" smtClean="0"/>
              <a:t>3/2/2013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1F87B63B-8DFE-4A9D-953E-2C5059C635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7763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tags" Target="../tags/tag5.xml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3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14"/>
            </p:custDataLst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15"/>
            </p:custDataLst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F553B1-A367-4093-AC87-89E23FB7492E}" type="datetimeFigureOut">
              <a:rPr lang="en-US" smtClean="0"/>
              <a:t>3/2/2013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16"/>
            </p:custDataLst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17"/>
            </p:custDataLst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87B63B-8DFE-4A9D-953E-2C5059C635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0914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66.xml"/><Relationship Id="rId2" Type="http://schemas.openxmlformats.org/officeDocument/2006/relationships/tags" Target="../tags/tag65.xml"/><Relationship Id="rId1" Type="http://schemas.openxmlformats.org/officeDocument/2006/relationships/tags" Target="../tags/tag64.xml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6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.xml"/><Relationship Id="rId3" Type="http://schemas.openxmlformats.org/officeDocument/2006/relationships/tags" Target="../tags/tag101.xml"/><Relationship Id="rId7" Type="http://schemas.openxmlformats.org/officeDocument/2006/relationships/tags" Target="../tags/tag105.xml"/><Relationship Id="rId2" Type="http://schemas.openxmlformats.org/officeDocument/2006/relationships/tags" Target="../tags/tag100.xml"/><Relationship Id="rId1" Type="http://schemas.openxmlformats.org/officeDocument/2006/relationships/tags" Target="../tags/tag99.xml"/><Relationship Id="rId6" Type="http://schemas.openxmlformats.org/officeDocument/2006/relationships/tags" Target="../tags/tag104.xml"/><Relationship Id="rId5" Type="http://schemas.openxmlformats.org/officeDocument/2006/relationships/tags" Target="../tags/tag103.xml"/><Relationship Id="rId4" Type="http://schemas.openxmlformats.org/officeDocument/2006/relationships/tags" Target="../tags/tag102.xml"/><Relationship Id="rId9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tags" Target="../tags/tag108.xml"/><Relationship Id="rId7" Type="http://schemas.openxmlformats.org/officeDocument/2006/relationships/slideLayout" Target="../slideLayouts/slideLayout6.xml"/><Relationship Id="rId2" Type="http://schemas.openxmlformats.org/officeDocument/2006/relationships/tags" Target="../tags/tag107.xml"/><Relationship Id="rId1" Type="http://schemas.openxmlformats.org/officeDocument/2006/relationships/tags" Target="../tags/tag106.xml"/><Relationship Id="rId6" Type="http://schemas.openxmlformats.org/officeDocument/2006/relationships/tags" Target="../tags/tag111.xml"/><Relationship Id="rId5" Type="http://schemas.openxmlformats.org/officeDocument/2006/relationships/tags" Target="../tags/tag110.xml"/><Relationship Id="rId4" Type="http://schemas.openxmlformats.org/officeDocument/2006/relationships/tags" Target="../tags/tag10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tags" Target="../tags/tag114.xml"/><Relationship Id="rId2" Type="http://schemas.openxmlformats.org/officeDocument/2006/relationships/tags" Target="../tags/tag113.xml"/><Relationship Id="rId1" Type="http://schemas.openxmlformats.org/officeDocument/2006/relationships/tags" Target="../tags/tag112.xml"/><Relationship Id="rId5" Type="http://schemas.openxmlformats.org/officeDocument/2006/relationships/image" Target="../media/image13.png"/><Relationship Id="rId4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tags" Target="../tags/tag117.xml"/><Relationship Id="rId2" Type="http://schemas.openxmlformats.org/officeDocument/2006/relationships/tags" Target="../tags/tag116.xml"/><Relationship Id="rId1" Type="http://schemas.openxmlformats.org/officeDocument/2006/relationships/tags" Target="../tags/tag115.xml"/><Relationship Id="rId5" Type="http://schemas.openxmlformats.org/officeDocument/2006/relationships/image" Target="../media/image14.png"/><Relationship Id="rId4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tags" Target="../tags/tag120.xml"/><Relationship Id="rId2" Type="http://schemas.openxmlformats.org/officeDocument/2006/relationships/tags" Target="../tags/tag119.xml"/><Relationship Id="rId1" Type="http://schemas.openxmlformats.org/officeDocument/2006/relationships/tags" Target="../tags/tag118.xml"/><Relationship Id="rId5" Type="http://schemas.openxmlformats.org/officeDocument/2006/relationships/image" Target="../media/image15.png"/><Relationship Id="rId4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122.xml"/><Relationship Id="rId1" Type="http://schemas.openxmlformats.org/officeDocument/2006/relationships/tags" Target="../tags/tag121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124.xml"/><Relationship Id="rId1" Type="http://schemas.openxmlformats.org/officeDocument/2006/relationships/tags" Target="../tags/tag12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126.xml"/><Relationship Id="rId1" Type="http://schemas.openxmlformats.org/officeDocument/2006/relationships/tags" Target="../tags/tag125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128.xml"/><Relationship Id="rId1" Type="http://schemas.openxmlformats.org/officeDocument/2006/relationships/tags" Target="../tags/tag127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130.xml"/><Relationship Id="rId1" Type="http://schemas.openxmlformats.org/officeDocument/2006/relationships/tags" Target="../tags/tag129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tags" Target="../tags/tag70.xml"/><Relationship Id="rId2" Type="http://schemas.openxmlformats.org/officeDocument/2006/relationships/tags" Target="../tags/tag69.xml"/><Relationship Id="rId1" Type="http://schemas.openxmlformats.org/officeDocument/2006/relationships/tags" Target="../tags/tag68.xml"/><Relationship Id="rId6" Type="http://schemas.openxmlformats.org/officeDocument/2006/relationships/image" Target="../media/image2.jpe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7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tags" Target="../tags/tag133.xml"/><Relationship Id="rId2" Type="http://schemas.openxmlformats.org/officeDocument/2006/relationships/tags" Target="../tags/tag132.xml"/><Relationship Id="rId1" Type="http://schemas.openxmlformats.org/officeDocument/2006/relationships/tags" Target="../tags/tag131.xml"/><Relationship Id="rId4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35.xml"/><Relationship Id="rId1" Type="http://schemas.openxmlformats.org/officeDocument/2006/relationships/tags" Target="../tags/tag134.xml"/><Relationship Id="rId4" Type="http://schemas.openxmlformats.org/officeDocument/2006/relationships/image" Target="../media/image20.gi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tags" Target="../tags/tag138.xml"/><Relationship Id="rId2" Type="http://schemas.openxmlformats.org/officeDocument/2006/relationships/tags" Target="../tags/tag137.xml"/><Relationship Id="rId1" Type="http://schemas.openxmlformats.org/officeDocument/2006/relationships/tags" Target="../tags/tag136.xml"/><Relationship Id="rId4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tags" Target="../tags/tag141.xml"/><Relationship Id="rId2" Type="http://schemas.openxmlformats.org/officeDocument/2006/relationships/tags" Target="../tags/tag140.xml"/><Relationship Id="rId1" Type="http://schemas.openxmlformats.org/officeDocument/2006/relationships/tags" Target="../tags/tag139.xml"/><Relationship Id="rId6" Type="http://schemas.openxmlformats.org/officeDocument/2006/relationships/image" Target="../media/image21.png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14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tags" Target="../tags/tag145.xml"/><Relationship Id="rId2" Type="http://schemas.openxmlformats.org/officeDocument/2006/relationships/tags" Target="../tags/tag144.xml"/><Relationship Id="rId1" Type="http://schemas.openxmlformats.org/officeDocument/2006/relationships/tags" Target="../tags/tag143.xml"/><Relationship Id="rId6" Type="http://schemas.openxmlformats.org/officeDocument/2006/relationships/image" Target="../media/image22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4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74.xml"/><Relationship Id="rId2" Type="http://schemas.openxmlformats.org/officeDocument/2006/relationships/tags" Target="../tags/tag73.xml"/><Relationship Id="rId1" Type="http://schemas.openxmlformats.org/officeDocument/2006/relationships/tags" Target="../tags/tag72.xml"/><Relationship Id="rId4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tags" Target="../tags/tag77.xml"/><Relationship Id="rId2" Type="http://schemas.openxmlformats.org/officeDocument/2006/relationships/tags" Target="../tags/tag76.xml"/><Relationship Id="rId1" Type="http://schemas.openxmlformats.org/officeDocument/2006/relationships/tags" Target="../tags/tag75.xml"/><Relationship Id="rId4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tags" Target="../tags/tag85.xml"/><Relationship Id="rId13" Type="http://schemas.openxmlformats.org/officeDocument/2006/relationships/image" Target="../media/image6.jpeg"/><Relationship Id="rId3" Type="http://schemas.openxmlformats.org/officeDocument/2006/relationships/tags" Target="../tags/tag80.xml"/><Relationship Id="rId7" Type="http://schemas.openxmlformats.org/officeDocument/2006/relationships/tags" Target="../tags/tag84.xml"/><Relationship Id="rId12" Type="http://schemas.openxmlformats.org/officeDocument/2006/relationships/image" Target="../media/image5.jpeg"/><Relationship Id="rId2" Type="http://schemas.openxmlformats.org/officeDocument/2006/relationships/tags" Target="../tags/tag79.xml"/><Relationship Id="rId1" Type="http://schemas.openxmlformats.org/officeDocument/2006/relationships/tags" Target="../tags/tag78.xml"/><Relationship Id="rId6" Type="http://schemas.openxmlformats.org/officeDocument/2006/relationships/tags" Target="../tags/tag83.xml"/><Relationship Id="rId11" Type="http://schemas.openxmlformats.org/officeDocument/2006/relationships/image" Target="../media/image4.png"/><Relationship Id="rId5" Type="http://schemas.openxmlformats.org/officeDocument/2006/relationships/tags" Target="../tags/tag82.xml"/><Relationship Id="rId10" Type="http://schemas.openxmlformats.org/officeDocument/2006/relationships/image" Target="../media/image3.jpeg"/><Relationship Id="rId4" Type="http://schemas.openxmlformats.org/officeDocument/2006/relationships/tags" Target="../tags/tag81.xml"/><Relationship Id="rId9" Type="http://schemas.openxmlformats.org/officeDocument/2006/relationships/slideLayout" Target="../slideLayouts/slideLayout6.xml"/><Relationship Id="rId1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87.xml"/><Relationship Id="rId1" Type="http://schemas.openxmlformats.org/officeDocument/2006/relationships/tags" Target="../tags/tag8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89.xml"/><Relationship Id="rId1" Type="http://schemas.openxmlformats.org/officeDocument/2006/relationships/tags" Target="../tags/tag88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91.xml"/><Relationship Id="rId1" Type="http://schemas.openxmlformats.org/officeDocument/2006/relationships/tags" Target="../tags/tag90.xml"/><Relationship Id="rId4" Type="http://schemas.openxmlformats.org/officeDocument/2006/relationships/image" Target="../media/image9.gi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.xml"/><Relationship Id="rId3" Type="http://schemas.openxmlformats.org/officeDocument/2006/relationships/tags" Target="../tags/tag94.xml"/><Relationship Id="rId7" Type="http://schemas.openxmlformats.org/officeDocument/2006/relationships/tags" Target="../tags/tag98.xml"/><Relationship Id="rId2" Type="http://schemas.openxmlformats.org/officeDocument/2006/relationships/tags" Target="../tags/tag93.xml"/><Relationship Id="rId1" Type="http://schemas.openxmlformats.org/officeDocument/2006/relationships/tags" Target="../tags/tag92.xml"/><Relationship Id="rId6" Type="http://schemas.openxmlformats.org/officeDocument/2006/relationships/tags" Target="../tags/tag97.xml"/><Relationship Id="rId5" Type="http://schemas.openxmlformats.org/officeDocument/2006/relationships/tags" Target="../tags/tag96.xml"/><Relationship Id="rId4" Type="http://schemas.openxmlformats.org/officeDocument/2006/relationships/tags" Target="../tags/tag95.xml"/><Relationship Id="rId9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685800" y="2568575"/>
            <a:ext cx="7772400" cy="1470025"/>
          </a:xfrm>
        </p:spPr>
        <p:txBody>
          <a:bodyPr/>
          <a:lstStyle/>
          <a:p>
            <a:r>
              <a:rPr lang="en-US" dirty="0" smtClean="0"/>
              <a:t>On the 2012 Drought </a:t>
            </a:r>
            <a:br>
              <a:rPr lang="en-US" dirty="0" smtClean="0"/>
            </a:br>
            <a:r>
              <a:rPr lang="en-US" dirty="0" smtClean="0"/>
              <a:t>and other items of interest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371600" y="4191000"/>
            <a:ext cx="6400800" cy="1752600"/>
          </a:xfrm>
        </p:spPr>
        <p:txBody>
          <a:bodyPr/>
          <a:lstStyle/>
          <a:p>
            <a:r>
              <a:rPr lang="en-US" dirty="0" smtClean="0"/>
              <a:t>Daryl Herzmann</a:t>
            </a:r>
          </a:p>
          <a:p>
            <a:r>
              <a:rPr lang="en-US" dirty="0" smtClean="0"/>
              <a:t>Assistant Scientist, ISU Agronomy</a:t>
            </a:r>
          </a:p>
          <a:p>
            <a:r>
              <a:rPr lang="en-US" dirty="0" smtClean="0"/>
              <a:t>akrherz@iastate.edu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0438" y="228600"/>
            <a:ext cx="2143125" cy="24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36332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 smtClean="0"/>
              <a:t>2012 Corn Yield By County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04257"/>
            <a:ext cx="9144000" cy="4049486"/>
          </a:xfrm>
          <a:prstGeom prst="rect">
            <a:avLst/>
          </a:prstGeom>
        </p:spPr>
      </p:pic>
      <p:sp>
        <p:nvSpPr>
          <p:cNvPr id="4" name="TextBox 3"/>
          <p:cNvSpPr txBox="1"/>
          <p:nvPr>
            <p:custDataLst>
              <p:tags r:id="rId4"/>
            </p:custDataLst>
          </p:nvPr>
        </p:nvSpPr>
        <p:spPr>
          <a:xfrm>
            <a:off x="5715000" y="5453743"/>
            <a:ext cx="2276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USDA NASS </a:t>
            </a:r>
            <a:r>
              <a:rPr lang="en-US" dirty="0" err="1" smtClean="0"/>
              <a:t>Quickstats</a:t>
            </a:r>
            <a:endParaRPr lang="en-US" dirty="0"/>
          </a:p>
        </p:txBody>
      </p:sp>
      <p:sp>
        <p:nvSpPr>
          <p:cNvPr id="5" name="Oval 4"/>
          <p:cNvSpPr/>
          <p:nvPr>
            <p:custDataLst>
              <p:tags r:id="rId5"/>
            </p:custDataLst>
          </p:nvPr>
        </p:nvSpPr>
        <p:spPr>
          <a:xfrm>
            <a:off x="1868466" y="3046434"/>
            <a:ext cx="685800" cy="723900"/>
          </a:xfrm>
          <a:prstGeom prst="ellipse">
            <a:avLst/>
          </a:prstGeom>
          <a:noFill/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>
            <p:custDataLst>
              <p:tags r:id="rId6"/>
            </p:custDataLst>
          </p:nvPr>
        </p:nvSpPr>
        <p:spPr>
          <a:xfrm>
            <a:off x="3733800" y="2971278"/>
            <a:ext cx="685800" cy="723900"/>
          </a:xfrm>
          <a:prstGeom prst="ellipse">
            <a:avLst/>
          </a:prstGeom>
          <a:noFill/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>
            <p:custDataLst>
              <p:tags r:id="rId7"/>
            </p:custDataLst>
          </p:nvPr>
        </p:nvSpPr>
        <p:spPr>
          <a:xfrm>
            <a:off x="5372100" y="2971278"/>
            <a:ext cx="685800" cy="723900"/>
          </a:xfrm>
          <a:prstGeom prst="ellipse">
            <a:avLst/>
          </a:prstGeom>
          <a:noFill/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174077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 smtClean="0"/>
              <a:t>Billion Dollar Rainfall?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00" y="1143000"/>
            <a:ext cx="7213600" cy="5410200"/>
          </a:xfrm>
          <a:prstGeom prst="rect">
            <a:avLst/>
          </a:prstGeom>
        </p:spPr>
      </p:pic>
      <p:sp>
        <p:nvSpPr>
          <p:cNvPr id="4" name="Oval 3"/>
          <p:cNvSpPr/>
          <p:nvPr>
            <p:custDataLst>
              <p:tags r:id="rId4"/>
            </p:custDataLst>
          </p:nvPr>
        </p:nvSpPr>
        <p:spPr>
          <a:xfrm>
            <a:off x="2895600" y="3848100"/>
            <a:ext cx="685800" cy="723900"/>
          </a:xfrm>
          <a:prstGeom prst="ellipse">
            <a:avLst/>
          </a:prstGeom>
          <a:noFill/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>
            <p:custDataLst>
              <p:tags r:id="rId5"/>
            </p:custDataLst>
          </p:nvPr>
        </p:nvSpPr>
        <p:spPr>
          <a:xfrm>
            <a:off x="5181600" y="3303740"/>
            <a:ext cx="685800" cy="723900"/>
          </a:xfrm>
          <a:prstGeom prst="ellipse">
            <a:avLst/>
          </a:prstGeom>
          <a:noFill/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>
            <p:custDataLst>
              <p:tags r:id="rId6"/>
            </p:custDataLst>
          </p:nvPr>
        </p:nvSpPr>
        <p:spPr>
          <a:xfrm>
            <a:off x="7162800" y="3276600"/>
            <a:ext cx="685800" cy="723900"/>
          </a:xfrm>
          <a:prstGeom prst="ellipse">
            <a:avLst/>
          </a:prstGeom>
          <a:noFill/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26087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838200"/>
            <a:ext cx="7620000" cy="5715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457200" y="122238"/>
            <a:ext cx="8229600" cy="5635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Carroll County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95622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838200"/>
            <a:ext cx="7620000" cy="5715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457200" y="122238"/>
            <a:ext cx="8229600" cy="5635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Tama County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40179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838200"/>
            <a:ext cx="7620000" cy="5715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457200" y="122238"/>
            <a:ext cx="8229600" cy="5635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Jackson County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00803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062" y="95250"/>
            <a:ext cx="8143875" cy="66675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80819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469726" y="2466693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The lack of rain was not the only problem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92714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375" y="95250"/>
            <a:ext cx="6191250" cy="66675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14887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240" y="76200"/>
            <a:ext cx="5166360" cy="668063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81513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:\0presentations\2012drought\images\2012-JJA-100°Days-2.pn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0"/>
            <a:ext cx="8579223" cy="6629400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9119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Don’t like what you see?</a:t>
            </a:r>
            <a:br>
              <a:rPr lang="en-US" dirty="0" smtClean="0"/>
            </a:br>
            <a:r>
              <a:rPr lang="en-US" dirty="0" smtClean="0"/>
              <a:t>Do what this guy did!</a:t>
            </a:r>
            <a:endParaRPr lang="en-US" dirty="0"/>
          </a:p>
        </p:txBody>
      </p:sp>
      <p:pic>
        <p:nvPicPr>
          <p:cNvPr id="4" name="Content Placeholder 3" descr="090909_wilson_getty_350.jpg"/>
          <p:cNvPicPr>
            <a:picLocks noGrp="1" noChangeAspect="1"/>
          </p:cNvPicPr>
          <p:nvPr>
            <p:ph idx="1"/>
            <p:custDataLst>
              <p:tags r:id="rId3"/>
            </p:custDataLst>
          </p:nvPr>
        </p:nvPicPr>
        <p:blipFill>
          <a:blip r:embed="rId6" cstate="print"/>
          <a:stretch>
            <a:fillRect/>
          </a:stretch>
        </p:blipFill>
        <p:spPr>
          <a:xfrm>
            <a:off x="1600200" y="2196306"/>
            <a:ext cx="5943600" cy="3333750"/>
          </a:xfrm>
        </p:spPr>
      </p:pic>
      <p:sp>
        <p:nvSpPr>
          <p:cNvPr id="5" name="TextBox 4"/>
          <p:cNvSpPr txBox="1"/>
          <p:nvPr>
            <p:custDataLst>
              <p:tags r:id="rId4"/>
            </p:custDataLst>
          </p:nvPr>
        </p:nvSpPr>
        <p:spPr>
          <a:xfrm>
            <a:off x="6553199" y="5650468"/>
            <a:ext cx="1032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Getty/AP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84593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 smtClean="0"/>
              <a:t>2012 Summary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en-US" dirty="0" smtClean="0"/>
              <a:t>Spring soil moisture reserves were a huge help for those locations that got late July / early August rainfall</a:t>
            </a:r>
          </a:p>
          <a:p>
            <a:r>
              <a:rPr lang="en-US" dirty="0" smtClean="0"/>
              <a:t>2012 was not a failure in Iowa due to some limited and very timely rainfalls (Jul 25</a:t>
            </a:r>
            <a:r>
              <a:rPr lang="en-US" baseline="30000" dirty="0" smtClean="0"/>
              <a:t>th</a:t>
            </a:r>
            <a:r>
              <a:rPr lang="en-US" dirty="0" smtClean="0"/>
              <a:t>)</a:t>
            </a:r>
          </a:p>
          <a:p>
            <a:r>
              <a:rPr lang="en-US" dirty="0" smtClean="0"/>
              <a:t>Ridiculously hot March and mid April hard freeze </a:t>
            </a:r>
            <a:r>
              <a:rPr lang="en-US" dirty="0" smtClean="0"/>
              <a:t>were </a:t>
            </a:r>
            <a:r>
              <a:rPr lang="en-US" dirty="0" smtClean="0"/>
              <a:t>somewhat forgotten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97779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  <p:custDataLst>
              <p:tags r:id="rId2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81000"/>
            <a:ext cx="7988657" cy="6173730"/>
          </a:xfr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46732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 smtClean="0"/>
              <a:t>My Thoughts on 2013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Winter precipitation / snowfall is not as important as media makes it to be.</a:t>
            </a:r>
          </a:p>
          <a:p>
            <a:pPr lvl="1"/>
            <a:r>
              <a:rPr lang="en-US" dirty="0" smtClean="0"/>
              <a:t>Runoff</a:t>
            </a:r>
          </a:p>
          <a:p>
            <a:pPr lvl="1"/>
            <a:r>
              <a:rPr lang="en-US" dirty="0" smtClean="0"/>
              <a:t>Sublimation, evaporation</a:t>
            </a:r>
          </a:p>
          <a:p>
            <a:pPr lvl="1"/>
            <a:r>
              <a:rPr lang="en-US" dirty="0" smtClean="0"/>
              <a:t>Just not enough of it</a:t>
            </a:r>
          </a:p>
          <a:p>
            <a:r>
              <a:rPr lang="en-US" dirty="0" smtClean="0"/>
              <a:t>March, April, May are way more important</a:t>
            </a:r>
          </a:p>
          <a:p>
            <a:r>
              <a:rPr lang="en-US" dirty="0" smtClean="0"/>
              <a:t>Current soil moisture is a critical concern, we need to replenish before growing season (10+ inches of rain). Much different today than 2012.</a:t>
            </a:r>
          </a:p>
          <a:p>
            <a:pPr marL="0" indent="0">
              <a:buNone/>
            </a:pP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28534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 smtClean="0"/>
              <a:t>ISMMS001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1503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 txBox="1">
            <a:spLocks noChangeArrowheads="1"/>
          </p:cNvSpPr>
          <p:nvPr>
            <p:custDataLst>
              <p:tags r:id="rId2"/>
            </p:custDataLst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Time for Questions?</a:t>
            </a:r>
            <a:endParaRPr lang="en-US" dirty="0"/>
          </a:p>
        </p:txBody>
      </p:sp>
      <p:sp>
        <p:nvSpPr>
          <p:cNvPr id="5" name="Text Box 5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3810000" y="3581400"/>
            <a:ext cx="6256671" cy="20621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sz="3200" dirty="0">
                <a:latin typeface="Times New Roman" pitchFamily="18" charset="0"/>
              </a:rPr>
              <a:t>Daryl </a:t>
            </a:r>
            <a:r>
              <a:rPr lang="en-US" sz="3200" dirty="0" smtClean="0">
                <a:latin typeface="Times New Roman" pitchFamily="18" charset="0"/>
              </a:rPr>
              <a:t>Herzmann</a:t>
            </a:r>
          </a:p>
          <a:p>
            <a:r>
              <a:rPr lang="en-US" sz="3200" dirty="0" smtClean="0">
                <a:latin typeface="Times New Roman" pitchFamily="18" charset="0"/>
              </a:rPr>
              <a:t>http://mesonet.agron.iastate.edu</a:t>
            </a:r>
            <a:endParaRPr lang="en-US" sz="3200" dirty="0">
              <a:latin typeface="Times New Roman" pitchFamily="18" charset="0"/>
            </a:endParaRPr>
          </a:p>
          <a:p>
            <a:r>
              <a:rPr lang="en-US" sz="3200" dirty="0">
                <a:latin typeface="Times New Roman" pitchFamily="18" charset="0"/>
              </a:rPr>
              <a:t>515.294.5978</a:t>
            </a:r>
          </a:p>
          <a:p>
            <a:r>
              <a:rPr lang="en-US" sz="3200" dirty="0">
                <a:latin typeface="Times New Roman" pitchFamily="18" charset="0"/>
              </a:rPr>
              <a:t>akrherz@iastate.edu</a:t>
            </a:r>
          </a:p>
        </p:txBody>
      </p:sp>
      <p:pic>
        <p:nvPicPr>
          <p:cNvPr id="6" name="Picture 6" descr="tuxmexican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6" cstate="print"/>
          <a:srcRect/>
          <a:stretch>
            <a:fillRect/>
          </a:stretch>
        </p:blipFill>
        <p:spPr>
          <a:xfrm>
            <a:off x="304800" y="1828800"/>
            <a:ext cx="3505200" cy="4114800"/>
          </a:xfrm>
          <a:prstGeom prst="rect">
            <a:avLst/>
          </a:prstGeom>
          <a:noFill/>
          <a:ln/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3602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 smtClean="0"/>
              <a:t>What is a Drought?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American Meteorological Society</a:t>
            </a:r>
          </a:p>
          <a:p>
            <a:pPr lvl="1"/>
            <a:r>
              <a:rPr lang="en-US" dirty="0" smtClean="0"/>
              <a:t>Drought is a </a:t>
            </a:r>
            <a:r>
              <a:rPr lang="en-US" dirty="0" smtClean="0">
                <a:solidFill>
                  <a:srgbClr val="FF0000"/>
                </a:solidFill>
              </a:rPr>
              <a:t>relative term</a:t>
            </a:r>
            <a:r>
              <a:rPr lang="en-US" dirty="0" smtClean="0"/>
              <a:t>, therefore any discussion in terms of precipitation deficit must refer to the particular </a:t>
            </a:r>
            <a:r>
              <a:rPr lang="en-US" dirty="0" smtClean="0">
                <a:solidFill>
                  <a:srgbClr val="FF0000"/>
                </a:solidFill>
              </a:rPr>
              <a:t>precipitation-related activity </a:t>
            </a:r>
            <a:r>
              <a:rPr lang="en-US" dirty="0" smtClean="0"/>
              <a:t>that is under discussion.</a:t>
            </a:r>
          </a:p>
          <a:p>
            <a:r>
              <a:rPr lang="en-US" dirty="0" smtClean="0"/>
              <a:t>Wikipedia</a:t>
            </a:r>
          </a:p>
          <a:p>
            <a:pPr lvl="1"/>
            <a:r>
              <a:rPr lang="en-US" dirty="0" smtClean="0"/>
              <a:t>Drought is an </a:t>
            </a:r>
            <a:r>
              <a:rPr lang="en-US" dirty="0" smtClean="0">
                <a:solidFill>
                  <a:srgbClr val="FF0000"/>
                </a:solidFill>
              </a:rPr>
              <a:t>extended period </a:t>
            </a:r>
            <a:r>
              <a:rPr lang="en-US" dirty="0" smtClean="0"/>
              <a:t>of months or years when a region notes a </a:t>
            </a:r>
            <a:r>
              <a:rPr lang="en-US" dirty="0" smtClean="0">
                <a:solidFill>
                  <a:srgbClr val="FF0000"/>
                </a:solidFill>
              </a:rPr>
              <a:t>deficiency in its water supply </a:t>
            </a:r>
            <a:r>
              <a:rPr lang="en-US" dirty="0" smtClean="0"/>
              <a:t>whether surface or underground water.</a:t>
            </a:r>
          </a:p>
          <a:p>
            <a:r>
              <a:rPr lang="en-US" dirty="0" smtClean="0"/>
              <a:t>National Drought Mitigation Center</a:t>
            </a:r>
          </a:p>
          <a:p>
            <a:pPr lvl="1"/>
            <a:r>
              <a:rPr lang="en-US" b="1" dirty="0" smtClean="0">
                <a:solidFill>
                  <a:schemeClr val="tx2"/>
                </a:solidFill>
              </a:rPr>
              <a:t>No single operational definition of drought works in all </a:t>
            </a:r>
            <a:r>
              <a:rPr lang="en-US" b="1" dirty="0" smtClean="0">
                <a:solidFill>
                  <a:schemeClr val="tx2"/>
                </a:solidFill>
              </a:rPr>
              <a:t>circumstances</a:t>
            </a:r>
          </a:p>
          <a:p>
            <a:r>
              <a:rPr lang="en-US" dirty="0" smtClean="0"/>
              <a:t>Federal Government Drought Declaration</a:t>
            </a:r>
          </a:p>
          <a:p>
            <a:pPr lvl="1"/>
            <a:r>
              <a:rPr lang="en-US" dirty="0" smtClean="0"/>
              <a:t>… as </a:t>
            </a:r>
            <a:r>
              <a:rPr lang="en-US" dirty="0"/>
              <a:t>reported in the U.S. Drought </a:t>
            </a:r>
            <a:r>
              <a:rPr lang="en-US" dirty="0" smtClean="0"/>
              <a:t>Monitor when </a:t>
            </a:r>
            <a:r>
              <a:rPr lang="en-US" dirty="0"/>
              <a:t>any portion of a county meets </a:t>
            </a:r>
            <a:r>
              <a:rPr lang="en-US" b="1" dirty="0"/>
              <a:t>the D2 (Severe Drought) drought intensity value for eight consecutive weeks</a:t>
            </a:r>
            <a:r>
              <a:rPr lang="en-US" dirty="0"/>
              <a:t>. A county that has a portion of its area in a drought intensity value of </a:t>
            </a:r>
            <a:r>
              <a:rPr lang="en-US" b="1" dirty="0"/>
              <a:t>D3 (Extreme Drought) or higher at any time during the growing season </a:t>
            </a:r>
            <a:r>
              <a:rPr lang="en-US" dirty="0"/>
              <a:t>also would be designated as a disaster area.</a:t>
            </a:r>
            <a:endParaRPr lang="en-US" dirty="0" smtClean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9113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 smtClean="0"/>
              <a:t>Which has greater impacts?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For </a:t>
            </a:r>
            <a:r>
              <a:rPr lang="en-US" dirty="0" smtClean="0"/>
              <a:t>Iowa?</a:t>
            </a:r>
          </a:p>
          <a:p>
            <a:pPr lvl="1"/>
            <a:r>
              <a:rPr lang="en-US" dirty="0" smtClean="0"/>
              <a:t>Getting no precipitation between 1-14 July</a:t>
            </a:r>
          </a:p>
          <a:p>
            <a:pPr lvl="1"/>
            <a:r>
              <a:rPr lang="en-US" dirty="0" smtClean="0"/>
              <a:t>Getting no precipitation between 1-14 February</a:t>
            </a:r>
          </a:p>
          <a:p>
            <a:r>
              <a:rPr lang="en-US" dirty="0" smtClean="0"/>
              <a:t>For Lake Tahoe, CA?</a:t>
            </a:r>
          </a:p>
          <a:p>
            <a:pPr lvl="1"/>
            <a:r>
              <a:rPr lang="en-US" dirty="0" smtClean="0"/>
              <a:t>Getting no precipitation between 1-14 July</a:t>
            </a:r>
          </a:p>
          <a:p>
            <a:pPr lvl="1"/>
            <a:r>
              <a:rPr lang="en-US" dirty="0" smtClean="0"/>
              <a:t>Getting no precipitation between 1-14 </a:t>
            </a:r>
            <a:r>
              <a:rPr lang="en-US" dirty="0" smtClean="0"/>
              <a:t>February</a:t>
            </a:r>
          </a:p>
          <a:p>
            <a:r>
              <a:rPr lang="en-US" dirty="0" smtClean="0"/>
              <a:t>For Chicago Cubs?</a:t>
            </a:r>
          </a:p>
          <a:p>
            <a:pPr lvl="1"/>
            <a:r>
              <a:rPr lang="en-US" dirty="0" smtClean="0"/>
              <a:t>No World Series win since 1906</a:t>
            </a:r>
          </a:p>
          <a:p>
            <a:r>
              <a:rPr lang="en-US" dirty="0" smtClean="0"/>
              <a:t>For New York Yankees?</a:t>
            </a:r>
          </a:p>
          <a:p>
            <a:pPr lvl="1"/>
            <a:r>
              <a:rPr lang="en-US" dirty="0" smtClean="0"/>
              <a:t>No World Series win since 2009</a:t>
            </a:r>
            <a:endParaRPr lang="en-US" dirty="0" smtClean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78861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Drough</a:t>
            </a:r>
            <a:r>
              <a:rPr lang="en-US" dirty="0" smtClean="0"/>
              <a:t>t Definition: </a:t>
            </a:r>
            <a:r>
              <a:rPr lang="en-US" dirty="0" smtClean="0"/>
              <a:t>Focus </a:t>
            </a:r>
            <a:r>
              <a:rPr lang="en-US" dirty="0" smtClean="0"/>
              <a:t>on Impacts.</a:t>
            </a:r>
            <a:endParaRPr lang="en-US" dirty="0"/>
          </a:p>
        </p:txBody>
      </p:sp>
      <p:pic>
        <p:nvPicPr>
          <p:cNvPr id="5" name="Picture 2" descr="http://media.mcclatchydc.com/smedia/2012/07/10/18/26/3ZXmf.WiPh.91.jp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25" y="1219200"/>
            <a:ext cx="4714875" cy="2933700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1371600"/>
            <a:ext cx="3548652" cy="266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 descr="http://bloximages.chicago2.vip.townnews.com/qctimes.com/content/tncms/assets/v3/editorial/4/4a/44a8b7b2-d0e4-55a7-92e2-3a4a54fc175e/501dfe3c599e9.preview-620.jpg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4224403"/>
            <a:ext cx="2931607" cy="1981200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http://1.bp.blogspot.com/_gNcbZvhQqJg/Rp4iNlh6j5I/AAAAAAAAAOM/aTazb5VFhOI/s400/P1040226a.JPG"/>
          <p:cNvPicPr>
            <a:picLocks noChangeAspect="1" noChangeArrowheads="1"/>
          </p:cNvPicPr>
          <p:nvPr>
            <p:custDataLst>
              <p:tags r:id="rId6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25" y="4299559"/>
            <a:ext cx="2395255" cy="1796441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>
            <p:custDataLst>
              <p:tags r:id="rId7"/>
            </p:custDataLst>
          </p:nvPr>
        </p:nvSpPr>
        <p:spPr>
          <a:xfrm>
            <a:off x="4669077" y="6260068"/>
            <a:ext cx="3958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Images from National Drought Email List</a:t>
            </a:r>
            <a:endParaRPr lang="en-US" dirty="0"/>
          </a:p>
        </p:txBody>
      </p:sp>
      <p:pic>
        <p:nvPicPr>
          <p:cNvPr id="10" name="Picture 2" descr="http://thegazette.com/wp-content/uploads/2012/07/deadfish485.jpg"/>
          <p:cNvPicPr>
            <a:picLocks noChangeAspect="1" noChangeArrowheads="1"/>
          </p:cNvPicPr>
          <p:nvPr>
            <p:custDataLst>
              <p:tags r:id="rId8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902" y="4267200"/>
            <a:ext cx="2961298" cy="1905000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84762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457200" y="2895600"/>
            <a:ext cx="8229600" cy="1143000"/>
          </a:xfrm>
        </p:spPr>
        <p:txBody>
          <a:bodyPr/>
          <a:lstStyle/>
          <a:p>
            <a:r>
              <a:rPr lang="en-US" dirty="0" smtClean="0"/>
              <a:t>About 2012 Drought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47562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409" y="152399"/>
            <a:ext cx="8635791" cy="6671427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74916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107515"/>
            <a:ext cx="8836721" cy="659808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91143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75" y="95250"/>
            <a:ext cx="8401050" cy="6667500"/>
          </a:xfrm>
          <a:prstGeom prst="rect">
            <a:avLst/>
          </a:prstGeom>
        </p:spPr>
      </p:pic>
      <p:sp>
        <p:nvSpPr>
          <p:cNvPr id="5" name="TextBox 4"/>
          <p:cNvSpPr txBox="1"/>
          <p:nvPr>
            <p:custDataLst>
              <p:tags r:id="rId3"/>
            </p:custDataLst>
          </p:nvPr>
        </p:nvSpPr>
        <p:spPr>
          <a:xfrm>
            <a:off x="1295400" y="2286000"/>
            <a:ext cx="11208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u="sng" dirty="0" smtClean="0"/>
              <a:t>1988</a:t>
            </a:r>
            <a:endParaRPr lang="en-US" sz="3600" b="1" u="sng" dirty="0"/>
          </a:p>
        </p:txBody>
      </p:sp>
      <p:sp>
        <p:nvSpPr>
          <p:cNvPr id="6" name="TextBox 5"/>
          <p:cNvSpPr txBox="1"/>
          <p:nvPr>
            <p:custDataLst>
              <p:tags r:id="rId4"/>
            </p:custDataLst>
          </p:nvPr>
        </p:nvSpPr>
        <p:spPr>
          <a:xfrm>
            <a:off x="1295400" y="5562600"/>
            <a:ext cx="11208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u="sng" dirty="0" smtClean="0"/>
              <a:t>2012</a:t>
            </a:r>
            <a:endParaRPr lang="en-US" sz="3600" b="1" u="sng" dirty="0"/>
          </a:p>
        </p:txBody>
      </p:sp>
      <p:cxnSp>
        <p:nvCxnSpPr>
          <p:cNvPr id="8" name="Straight Arrow Connector 7"/>
          <p:cNvCxnSpPr/>
          <p:nvPr>
            <p:custDataLst>
              <p:tags r:id="rId5"/>
            </p:custDataLst>
          </p:nvPr>
        </p:nvCxnSpPr>
        <p:spPr>
          <a:xfrm>
            <a:off x="4343400" y="1143000"/>
            <a:ext cx="0" cy="762000"/>
          </a:xfrm>
          <a:prstGeom prst="straightConnector1">
            <a:avLst/>
          </a:prstGeom>
          <a:ln w="857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>
            <p:custDataLst>
              <p:tags r:id="rId6"/>
            </p:custDataLst>
          </p:nvPr>
        </p:nvCxnSpPr>
        <p:spPr>
          <a:xfrm>
            <a:off x="5715000" y="4343400"/>
            <a:ext cx="0" cy="762000"/>
          </a:xfrm>
          <a:prstGeom prst="straightConnector1">
            <a:avLst/>
          </a:prstGeom>
          <a:ln w="857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>
            <p:custDataLst>
              <p:tags r:id="rId7"/>
            </p:custDataLst>
          </p:nvPr>
        </p:nvCxnSpPr>
        <p:spPr>
          <a:xfrm>
            <a:off x="7620000" y="4343400"/>
            <a:ext cx="0" cy="762000"/>
          </a:xfrm>
          <a:prstGeom prst="straightConnector1">
            <a:avLst/>
          </a:prstGeom>
          <a:ln w="857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2556431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XcbIrsJsQhbJYTZMlHhvn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tO0oKgLgmdzYJsKxzkL7T3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BDvLGCWiJms33Mne3EV2z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XxKjoo0Dwwbhd6Doiwc7u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26mfCZzIQBVnFX0ndxi5Q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D1smr3Mh11fiqHQUgr6aD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b2tfZh3JLCgoR6LiI6FVA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goCwU0kBTTvkwwUGY2zp0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3FP28CxTwZj0Kqyn9Pw0Yb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SMygAEmoPsJEvEW9L03OG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mQqGoUiEPot6eAHloVlrL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D1smr3Mh11fiqHQUgr6aD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CIQrHALedJMTP3IJITvap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aopmsqB8seOTcoe2tfSxm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QW9ZvuFUlBOiR3W4BlFSy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8IzXyuQhkml77An6jFT44u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0uwvrGdYQh5YHxtctV7tyT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4Twa6oExRuTPrDt3OrWuj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rHUREq6Ro7aRx7tb423fFX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kawsR7qyp07hrBUv7zcKe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NH1zZRj1CpTmzmDDxw6j4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FCjY03wQ7U7EgR3HQpbtXd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TIacS8ikmhyuQmPqi8yfon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7qdL11KIndiq0oGUP3GAZl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n52yRt2GEUpTYQm7J1Hf7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JnY4fg9AQVvphixYCinIPZ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HX5hbj0ypyOT1npzXxTgmO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HVq4lZNzhCCBFmeUVqDqGo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v4pwnZixvU3rMyVIeCcCq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F7odSpNV8Fk2WtDWa4NpFT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jqF26oH3XIC4HgRvzqlLU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R7A72k6aD7QigjF87nLmtW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1NwVI8oGrhW8aKYRlTTQrW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ADp40w3AYWwtJguge1Ahxx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XzUtRA2eoTpuhCGFy0vQw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OHRFRI2MgEqiC96oginwq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ooJTw1nzwjOIH5RvGKGDPc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Ogfpe7VnnMbQEmPVhDtMB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q3y6rln783Snh0VULruaq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5DW014EvUo1JZAkmK7dhob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6QwLc7BBDS1YrQbR7FA0gD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QoPaK2ELUaatHyu7jBdMPJ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vxXPMrmeK8X7SfEfkchof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PwsQ6U9hIk7RkDNdSkxWq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gDqLgZfzCgJLfgCKntOY2d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ttPF1PTQOzpLcfc6yT8kZU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FWwvSEexsUs5sHdRsxXovF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tJsmHeuCy4qU8Lk9Y4OfOK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carSwNKp7VZsN3wW02Pmo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DZ0V1s7kXRjlvM1eefMo9M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5V10PfJIE2tjrPw56iFGG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7rE7rL2j0Gi9Rnprr1Y9Q7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5FiViG7Dg7z0XumSotHpEl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AUoh9n7ztvIu65OPL9ozj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I5nty07nvwzVeLDyKsHZW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tL61J4nbAkdBbjUFO6s5Z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VaR3ccpVSj2sCBnxg20kV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ICzjE4DBxRghQV9GSaLFs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4XrEoVjAVgzGfcjKJVjYya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TzJHihgPp4FfGrftSykhhM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bkLroAaQygMO3PClNnL7M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1auUcZCrnb7oxmwPSffe6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TDcEgcxUwFoAiBXunae7T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HEifOXvvRyv2gQIyJpUs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0W4VSnS40Y6hVxl0nzp0N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5fk6MPrOdqWgElbT57DNx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WZVacI2k3EDaROALB2DbL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FkFS0Puuin0hzjlbBCIMSm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CutmijvAamKgEficTxQLg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bjYIZSjsP4pSfJ33xqSU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SivfA0qUpTj22owtbbMNQ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O2HVjqPe2B2ZBbR2Jv9fW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XCcTFpmFZsMWtsyEG05aR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Z3MkB8rgEAZX55IpKpSnC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dFIou4O9aL0fC97kNddIO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XwntVhfFit5pP6CdEmruq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XPszhqBF9TL1Ib119wUut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9cj0HAyQhjLJyx0m0P4Cj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EOoqcDdUAWKrGgfgI16jB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gYDt0Mw5pQcWyvBgoVCmJ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2IHG2BLYwPUHgkpcjHCOJ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Y7QJ6J73w0AbxpNICrnvw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eJIKErDaHfIr0vChFNYmj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mmXctFjbZei4T71m4Fqlj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t6ph6kLAx9A1nmMsYXQvf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9VCvgjIiWYT0TRMbzZpoH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8uRJFzBHsuN5YXtEA4sSed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8nsVGMoR6RN0rLMBJ7Aut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6UUTixYUXwsVSIlcDVV3DH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bX2SNtJLDJ81sy2nfpW8l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4z2qo5bFqQpGJWgEbreLO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Pj30FSLyGffAgg0jPHGRy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JGTDBxFDGySQStPn4DzXi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hCMP57BevUAwRPmxLtE0Ma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NS3MOOnAbQTs47Owq4paD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k0EtPj9VXw7LYW2kMq8ko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FYnhqWXeVmZdvx28kY3qgT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ki9Rt5hZ2jUF2hbpmcG19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8xtpZbss4T7LB2Zh5t8EnW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ASZR8yHezRdcLFsuTPxYp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Trec8hIynLbDSwZkjTmFx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nQeBCZfPQYuOYyDVqqw1u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YytJDl6aicRrSoC1WTcY9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07NVvzvDBKeZ4nYxEJiyV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84xrGotW8wpVQ6NHuFkcn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zZtfWSMNIVwNZJo3T6aEB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z8xSKXeDeIPnuyXqrAalN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ff3XGvnqdbOb3IYpN02HqH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013wIM43eo5vNHlxifAqH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39wVrnMI01ym3WCZFE97A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aIznVYkD8Lj0yui7r98ZP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Xf3gC7BQ0PPu2iyGq2kx0g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SQB7ncD3bZrE3VJqofhTh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rG39b0RU7S3fkvxWeqrwX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HbzHYSkfU7Ps7VYHP7lQk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MPK89Z89pdGvaq10eDmLD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OXBeP5sFztfU5IuLGDOQ0F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6fE9CImslNIMB5vOtkkxse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TVjCeisbJeG8QmAGtKi78r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5te9eNQzel6rJZvO2A0fHd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m6WXhphDfDCRY4B05rwc0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Tt03tWkHLulu4oLHXGel7J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VZ0SQuge7XnIeDb7DmDWeR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BdUVpA8hhmVtDVUNsWWt9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2IPnBGOLMFzrj6NFt95in4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mUGQj7KhRT93oPy1U6Dd3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78U8M3SLobghlRZezh0w0v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2kAw4eq2PPVdeLLIw4SwsH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TM3YzMkODH3C6AxfZDkmlq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7CetRKWEt2kqOs5FEH0ce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CFbah4eb6lsqWlkjt4G2z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LUZQtE1p9OMRxe9mXljZd8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LaJNTXGFke7X0yhHtRqiW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ufZEYVXH0FlbA7tmG1WJXS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Dckg1WpEjpVQXHg47U4uz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nD46tZELwCHoXdMzk39lc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zqsQzW1PeG8B3djy3hNh6Q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yBs76BD2c9bj5Ww0iU1pp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30LRDVXDCLY4e5S01BdINy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XnwKkkdWvbA2U0quagur0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jZkM1LAPCgCMcmg9DmroI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mXEhhZH9NvYI3wpyismGy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p7O3d0D80CwnDm8KuB7tt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7OuiKK44Y22m1ywsdLGwFv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cFT2qxXKy5RijkLtfy31A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hafd8riqYBuKIEidOfGV79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190</TotalTime>
  <Words>397</Words>
  <Application>Microsoft Office PowerPoint</Application>
  <PresentationFormat>On-screen Show (4:3)</PresentationFormat>
  <Paragraphs>55</Paragraphs>
  <Slides>24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5" baseType="lpstr">
      <vt:lpstr>Office Theme</vt:lpstr>
      <vt:lpstr>On the 2012 Drought  and other items of interest</vt:lpstr>
      <vt:lpstr>Don’t like what you see? Do what this guy did!</vt:lpstr>
      <vt:lpstr>What is a Drought?</vt:lpstr>
      <vt:lpstr>Which has greater impacts?</vt:lpstr>
      <vt:lpstr>Drought Definition: Focus on Impacts.</vt:lpstr>
      <vt:lpstr>About 2012 Drought</vt:lpstr>
      <vt:lpstr>PowerPoint Presentation</vt:lpstr>
      <vt:lpstr>PowerPoint Presentation</vt:lpstr>
      <vt:lpstr>PowerPoint Presentation</vt:lpstr>
      <vt:lpstr>2012 Corn Yield By County</vt:lpstr>
      <vt:lpstr>Billion Dollar Rainfall?</vt:lpstr>
      <vt:lpstr>Carroll County</vt:lpstr>
      <vt:lpstr>Tama County</vt:lpstr>
      <vt:lpstr>Jackson County</vt:lpstr>
      <vt:lpstr>PowerPoint Presentation</vt:lpstr>
      <vt:lpstr>The lack of rain was not the only problem</vt:lpstr>
      <vt:lpstr>PowerPoint Presentation</vt:lpstr>
      <vt:lpstr>PowerPoint Presentation</vt:lpstr>
      <vt:lpstr>PowerPoint Presentation</vt:lpstr>
      <vt:lpstr>2012 Summary</vt:lpstr>
      <vt:lpstr>PowerPoint Presentation</vt:lpstr>
      <vt:lpstr>My Thoughts on 2013</vt:lpstr>
      <vt:lpstr>ISMMS001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Daryl Herzmann</dc:creator>
  <cp:lastModifiedBy>Daryl Herzmann</cp:lastModifiedBy>
  <cp:revision>18</cp:revision>
  <dcterms:created xsi:type="dcterms:W3CDTF">2013-02-28T14:13:39Z</dcterms:created>
  <dcterms:modified xsi:type="dcterms:W3CDTF">2013-03-02T14:52:50Z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Google.Documents.Tracking">
    <vt:lpwstr>true</vt:lpwstr>
  </property>
  <property fmtid="{D5CDD505-2E9C-101B-9397-08002B2CF9AE}" pid="3" name="Google.Documents.DocumentId">
    <vt:lpwstr>1n_6ZF2OBlhocV3aZgoZO7QEsEp_jBBHABauBFEYJfaI</vt:lpwstr>
  </property>
  <property fmtid="{D5CDD505-2E9C-101B-9397-08002B2CF9AE}" pid="4" name="Google.Documents.RevisionId">
    <vt:lpwstr>14686125201080185369</vt:lpwstr>
  </property>
  <property fmtid="{D5CDD505-2E9C-101B-9397-08002B2CF9AE}" pid="5" name="Google.Documents.PreviousRevisionId">
    <vt:lpwstr>15696387381593957374</vt:lpwstr>
  </property>
  <property fmtid="{D5CDD505-2E9C-101B-9397-08002B2CF9AE}" pid="6" name="Google.Documents.PluginVersion">
    <vt:lpwstr>2.0.2662.553</vt:lpwstr>
  </property>
  <property fmtid="{D5CDD505-2E9C-101B-9397-08002B2CF9AE}" pid="7" name="Google.Documents.MergeIncapabilityFlags">
    <vt:i4>0</vt:i4>
  </property>
</Properties>
</file>